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85" r:id="rId3"/>
    <p:sldId id="289" r:id="rId4"/>
    <p:sldId id="290" r:id="rId5"/>
    <p:sldId id="291" r:id="rId6"/>
    <p:sldId id="292" r:id="rId7"/>
    <p:sldId id="293" r:id="rId8"/>
    <p:sldId id="284" r:id="rId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73" d="100"/>
          <a:sy n="73" d="100"/>
        </p:scale>
        <p:origin x="-158"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29296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79629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8</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doi.org/10.1177/10883576093542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627784" y="3861048"/>
            <a:ext cx="6187604" cy="1773000"/>
          </a:xfrm>
          <a:effectLst>
            <a:outerShdw dist="17961" dir="2700000" sx="1000" sy="1000" algn="ctr" rotWithShape="0">
              <a:schemeClr val="accent5"/>
            </a:outerShdw>
          </a:effectLst>
        </p:spPr>
        <p:txBody>
          <a:bodyPr/>
          <a:lstStyle/>
          <a:p>
            <a:pPr algn="r">
              <a:defRPr/>
            </a:pPr>
            <a:r>
              <a:rPr lang="tr-TR" dirty="0" smtClean="0">
                <a:solidFill>
                  <a:srgbClr val="FF0000"/>
                </a:solidFill>
              </a:rPr>
              <a:t>Güç Kartlarıyla Sosyal </a:t>
            </a:r>
            <a:r>
              <a:rPr lang="tr-TR" dirty="0" smtClean="0">
                <a:solidFill>
                  <a:srgbClr val="FF0000"/>
                </a:solidFill>
              </a:rPr>
              <a:t>Beceri Öğretimi </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Güç Kartı</a:t>
            </a:r>
            <a:endParaRPr lang="ru-RU" sz="2800" dirty="0"/>
          </a:p>
        </p:txBody>
      </p:sp>
      <p:sp>
        <p:nvSpPr>
          <p:cNvPr id="4099" name="Rectangle 7"/>
          <p:cNvSpPr>
            <a:spLocks noGrp="1" noChangeArrowheads="1"/>
          </p:cNvSpPr>
          <p:nvPr>
            <p:ph idx="1"/>
          </p:nvPr>
        </p:nvSpPr>
        <p:spPr>
          <a:xfrm>
            <a:off x="251520" y="1556792"/>
            <a:ext cx="8035230" cy="4158208"/>
          </a:xfrm>
        </p:spPr>
        <p:txBody>
          <a:bodyPr/>
          <a:lstStyle/>
          <a:p>
            <a:pPr marL="0" indent="0">
              <a:buNone/>
            </a:pPr>
            <a:endParaRPr lang="tr-TR" sz="1800" dirty="0" smtClean="0"/>
          </a:p>
          <a:p>
            <a:pPr>
              <a:buFont typeface="Wingdings" pitchFamily="2" charset="2"/>
              <a:buChar char="ü"/>
            </a:pPr>
            <a:r>
              <a:rPr lang="tr-TR" sz="1800" dirty="0" smtClean="0"/>
              <a:t>Güç </a:t>
            </a:r>
            <a:r>
              <a:rPr lang="tr-TR" sz="1800" dirty="0"/>
              <a:t>kartları, sosyal öykülerde olduğu gibi öğrencilerin içinde bulundukları sosyal durumları anlamalarını sağlayan, nasıl davranmaları gerektiğine yol gösteren, öğrenci ilgi ve gereksinimlerine dayalı öykülerin hazırlanarak okunduğu bir uygulamadır. </a:t>
            </a:r>
            <a:endParaRPr lang="tr-TR" sz="1800" dirty="0" smtClean="0"/>
          </a:p>
          <a:p>
            <a:pPr>
              <a:buFont typeface="Wingdings" pitchFamily="2" charset="2"/>
              <a:buChar char="ü"/>
            </a:pPr>
            <a:endParaRPr lang="tr-TR" sz="1800" dirty="0" smtClean="0"/>
          </a:p>
          <a:p>
            <a:pPr>
              <a:buFont typeface="Wingdings" pitchFamily="2" charset="2"/>
              <a:buChar char="ü"/>
            </a:pPr>
            <a:r>
              <a:rPr lang="tr-TR" sz="1800" dirty="0" smtClean="0"/>
              <a:t>Güç </a:t>
            </a:r>
            <a:r>
              <a:rPr lang="tr-TR" sz="1800" dirty="0"/>
              <a:t>kartlarında hazırlanan bu öyküler küçük katlanabilir ve taşınabilir kartlar üzerine yazılmaktadır. </a:t>
            </a:r>
            <a:endParaRPr lang="tr-TR" sz="1800" dirty="0" smtClean="0"/>
          </a:p>
          <a:p>
            <a:pPr>
              <a:buFont typeface="Wingdings" pitchFamily="2" charset="2"/>
              <a:buChar char="ü"/>
            </a:pPr>
            <a:endParaRPr lang="tr-TR" sz="1800" dirty="0" smtClean="0"/>
          </a:p>
          <a:p>
            <a:pPr>
              <a:buFont typeface="Wingdings" pitchFamily="2" charset="2"/>
              <a:buChar char="ü"/>
            </a:pPr>
            <a:r>
              <a:rPr lang="tr-TR" sz="1800" dirty="0" smtClean="0"/>
              <a:t>Bu </a:t>
            </a:r>
            <a:r>
              <a:rPr lang="tr-TR" sz="1800" dirty="0"/>
              <a:t>kartların en temel özelliği öğrencilerin sevdikleri kahramanların görsellerinden yararlanılmasıdır</a:t>
            </a:r>
            <a:endParaRPr lang="tr-TR" sz="1800" dirty="0" smtClean="0"/>
          </a:p>
          <a:p>
            <a:pPr>
              <a:buFont typeface="Wingdings" pitchFamily="2" charset="2"/>
              <a:buChar char="ü"/>
            </a:pPr>
            <a:endParaRPr lang="tr-TR" sz="1800" dirty="0"/>
          </a:p>
          <a:p>
            <a:pPr>
              <a:buFont typeface="Wingdings" pitchFamily="2" charset="2"/>
              <a:buChar char="ü"/>
            </a:pPr>
            <a:r>
              <a:rPr lang="tr-TR" sz="1800" dirty="0" smtClean="0"/>
              <a:t> </a:t>
            </a:r>
          </a:p>
          <a:p>
            <a:pPr marL="0" indent="0">
              <a:buNone/>
            </a:pPr>
            <a:r>
              <a:rPr lang="tr-TR" sz="1800" dirty="0" smtClean="0"/>
              <a:t>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İzlenecek Adımlar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r>
              <a:rPr lang="tr-TR" sz="1800" dirty="0" smtClean="0"/>
              <a:t> </a:t>
            </a:r>
            <a:endParaRPr lang="ru-RU" sz="18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132856"/>
            <a:ext cx="5544616" cy="3595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893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Hazırlama </a:t>
            </a:r>
            <a:endParaRPr lang="ru-RU" sz="2800" dirty="0"/>
          </a:p>
        </p:txBody>
      </p:sp>
      <p:sp>
        <p:nvSpPr>
          <p:cNvPr id="4099" name="Rectangle 7"/>
          <p:cNvSpPr>
            <a:spLocks noGrp="1" noChangeArrowheads="1"/>
          </p:cNvSpPr>
          <p:nvPr>
            <p:ph idx="1"/>
          </p:nvPr>
        </p:nvSpPr>
        <p:spPr>
          <a:xfrm>
            <a:off x="395536" y="1556792"/>
            <a:ext cx="7459216" cy="4320480"/>
          </a:xfrm>
        </p:spPr>
        <p:txBody>
          <a:bodyPr/>
          <a:lstStyle/>
          <a:p>
            <a:pPr marL="0" indent="0">
              <a:buNone/>
            </a:pPr>
            <a:r>
              <a:rPr lang="tr-TR" sz="1800" dirty="0" smtClean="0"/>
              <a:t> </a:t>
            </a:r>
          </a:p>
          <a:p>
            <a:pPr>
              <a:buFont typeface="Wingdings" pitchFamily="2" charset="2"/>
              <a:buChar char="ü"/>
            </a:pPr>
            <a:r>
              <a:rPr lang="tr-TR" sz="1800" dirty="0"/>
              <a:t>Güç kartlarını hazırlamak için öncelikle davranışsal teknikler kullanılarak öğrenci için belirlenmiş olan hedef davranışa yönelik bir senaryo geliştirilir. </a:t>
            </a:r>
            <a:endParaRPr lang="tr-TR" sz="1800" dirty="0" smtClean="0"/>
          </a:p>
          <a:p>
            <a:pPr>
              <a:buFont typeface="Wingdings" pitchFamily="2" charset="2"/>
              <a:buChar char="ü"/>
            </a:pPr>
            <a:r>
              <a:rPr lang="tr-TR" sz="1800" dirty="0"/>
              <a:t>Senaryoda öğrencinin içinde bulunulan sosyal durumda ne yapılacağı, başarılı olmak için hangi yolların izleneceği ve nasıl davranılacağı sevdiği bir kahramanın ya da rol modelin ağzından yazılan cümlelerle anlatılır. </a:t>
            </a:r>
            <a:r>
              <a:rPr lang="tr-TR" sz="1800" dirty="0" smtClean="0"/>
              <a:t> </a:t>
            </a:r>
          </a:p>
          <a:p>
            <a:pPr>
              <a:buFont typeface="Wingdings" pitchFamily="2" charset="2"/>
              <a:buChar char="ü"/>
            </a:pPr>
            <a:endParaRPr lang="tr-TR" sz="1800" dirty="0"/>
          </a:p>
          <a:p>
            <a:pPr>
              <a:buFont typeface="Wingdings" pitchFamily="2" charset="2"/>
              <a:buChar char="ü"/>
            </a:pPr>
            <a:r>
              <a:rPr lang="tr-TR" sz="1800" dirty="0" smtClean="0"/>
              <a:t>Senaryonun </a:t>
            </a:r>
            <a:r>
              <a:rPr lang="tr-TR" sz="1800" dirty="0"/>
              <a:t>başlığı da belirlendikten sonra sırada kartın hazırlanması vardır. Bunun için ilk olarak kartvizit büyüklüğünde bir kart hazırlanır. İkinci olarak karta senaryonun 3-5 maddeden oluşan kısa bir özeti yazılır. Üçüncü olarak kahraman kartvizitin (çoğunlukla) önüne ya da arkasına yerleştirilir</a:t>
            </a:r>
            <a:endParaRPr lang="tr-TR" sz="1800" dirty="0"/>
          </a:p>
          <a:p>
            <a:pPr>
              <a:buFont typeface="Wingdings" pitchFamily="2" charset="2"/>
              <a:buChar char="ü"/>
            </a:pPr>
            <a:r>
              <a:rPr lang="tr-TR" sz="1800" dirty="0" smtClean="0"/>
              <a:t> </a:t>
            </a:r>
            <a:endParaRPr lang="tr-TR" sz="1800" dirty="0"/>
          </a:p>
          <a:p>
            <a:pPr marL="0" indent="0">
              <a:buNone/>
            </a:pPr>
            <a:endParaRPr lang="ru-RU" sz="1800" dirty="0" smtClean="0"/>
          </a:p>
        </p:txBody>
      </p:sp>
    </p:spTree>
    <p:extLst>
      <p:ext uri="{BB962C8B-B14F-4D97-AF65-F5344CB8AC3E}">
        <p14:creationId xmlns:p14="http://schemas.microsoft.com/office/powerpoint/2010/main" val="228645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marL="450215" indent="-450215" algn="just">
              <a:lnSpc>
                <a:spcPct val="150000"/>
              </a:lnSpc>
              <a:spcAft>
                <a:spcPts val="600"/>
              </a:spcAft>
            </a:pPr>
            <a:r>
              <a:rPr lang="tr-TR" sz="2800" dirty="0" smtClean="0"/>
              <a:t>   </a:t>
            </a:r>
            <a:r>
              <a:rPr lang="tr-TR" sz="2800" dirty="0" smtClean="0"/>
              <a:t>Uygulama </a:t>
            </a:r>
            <a:endParaRPr lang="ru-RU" sz="2800" dirty="0"/>
          </a:p>
        </p:txBody>
      </p:sp>
      <p:sp>
        <p:nvSpPr>
          <p:cNvPr id="4099" name="Rectangle 7"/>
          <p:cNvSpPr>
            <a:spLocks noGrp="1" noChangeArrowheads="1"/>
          </p:cNvSpPr>
          <p:nvPr>
            <p:ph idx="1"/>
          </p:nvPr>
        </p:nvSpPr>
        <p:spPr>
          <a:xfrm>
            <a:off x="539552" y="1340768"/>
            <a:ext cx="8208912" cy="4968552"/>
          </a:xfrm>
        </p:spPr>
        <p:txBody>
          <a:bodyPr/>
          <a:lstStyle/>
          <a:p>
            <a:pPr lvl="0">
              <a:buFont typeface="Wingdings" pitchFamily="2" charset="2"/>
              <a:buChar char="ü"/>
            </a:pPr>
            <a:r>
              <a:rPr lang="tr-TR" sz="1800" dirty="0" smtClean="0"/>
              <a:t> </a:t>
            </a:r>
            <a:r>
              <a:rPr lang="tr-TR" sz="1400" dirty="0"/>
              <a:t>Öğrenciye dikkat işareti verilerek çalışmada kullanılacak materyallere dikkat çekilir. </a:t>
            </a:r>
            <a:r>
              <a:rPr lang="tr-TR" sz="1400" i="1" dirty="0"/>
              <a:t>Öğretmen</a:t>
            </a:r>
            <a:r>
              <a:rPr lang="tr-TR" sz="1400" dirty="0"/>
              <a:t> “</a:t>
            </a:r>
            <a:r>
              <a:rPr lang="tr-TR" sz="1400" i="1" dirty="0"/>
              <a:t>Bak senin için bir öykü yazdım. Bu karta bakmak ister misin? Bu öyküyü sana okuyabilirim. Hazırsan başlayalım” der ve öğrencinin katılım davranışlarını pekiştirir.  </a:t>
            </a:r>
            <a:endParaRPr lang="tr-TR" sz="1400" dirty="0"/>
          </a:p>
          <a:p>
            <a:pPr lvl="0">
              <a:buFont typeface="Wingdings" pitchFamily="2" charset="2"/>
              <a:buChar char="ü"/>
            </a:pPr>
            <a:r>
              <a:rPr lang="tr-TR" sz="1400" dirty="0"/>
              <a:t>Senaryo ve güç kartı öğrenciye tanıtılır ve okunur. Ardından bu materyalleri nasıl kullanacağı öğrenciye anlatılır ve kullanması için teşvik edilir. Varsa öğrencinin soruları yanıtlanır ve öykü üzerinde tartışılarak öğrencinin öyküyü anlaması sağlanır. Öykünün anlaşılıp anlaşılmadığını test emek için okuduğunu anlama soruları sorulabilir. </a:t>
            </a:r>
          </a:p>
          <a:p>
            <a:pPr lvl="0">
              <a:buFont typeface="Wingdings" pitchFamily="2" charset="2"/>
              <a:buChar char="ü"/>
            </a:pPr>
            <a:r>
              <a:rPr lang="tr-TR" sz="1400" dirty="0"/>
              <a:t>Eğer öykü becerinin sergilendiği ortamda okunduysa ortamda bulunmaya devam edilir. Eğer beceri başka bir ortamda sergilenecekse becerinin sergileneceği ortama geçilir. </a:t>
            </a:r>
          </a:p>
          <a:p>
            <a:pPr lvl="0">
              <a:buFont typeface="Wingdings" pitchFamily="2" charset="2"/>
              <a:buChar char="ü"/>
            </a:pPr>
            <a:r>
              <a:rPr lang="tr-TR" sz="1400" dirty="0"/>
              <a:t>Güç kartı öğrencinin ihtiyaç hissettiğinde bakması ve yararlanması için ortamda rahatlıkla görülebilecek bir yere bırakılır. </a:t>
            </a:r>
          </a:p>
          <a:p>
            <a:pPr lvl="0">
              <a:buFont typeface="Wingdings" pitchFamily="2" charset="2"/>
              <a:buChar char="ü"/>
            </a:pPr>
            <a:r>
              <a:rPr lang="tr-TR" sz="1400" dirty="0"/>
              <a:t>Güç kartları, hafif ve orta düzeyde desteğe ihtiyaç duyan, alıcı dil becerileri iyi olan, sevdiği kahramanlar ve ilgi alanları belirlenen bireylere uygulanabilir. Güç kartı stratejisini kullanmak için öğrencilerin okuma becerisine sahip olması beklenmez. Ancak öğrencinin okuma becerisi iyi ise kartı okuma sorumluluğu öğrenciye bırakılabilir. Öğrenci, okuma yazma becerisine sahip olmasına rağmen okumak istemezse okuması için zorlanmamalıdır.  </a:t>
            </a:r>
          </a:p>
          <a:p>
            <a:pPr lvl="0">
              <a:buFont typeface="Wingdings" pitchFamily="2" charset="2"/>
              <a:buChar char="ü"/>
            </a:pPr>
            <a:r>
              <a:rPr lang="tr-TR" sz="1400" dirty="0"/>
              <a:t>Bazı öğrenciler için sadece güç kartı okunarak uygulama yürütülebilir. </a:t>
            </a:r>
          </a:p>
          <a:p>
            <a:pPr lvl="0">
              <a:buFont typeface="Wingdings" pitchFamily="2" charset="2"/>
              <a:buChar char="ü"/>
            </a:pPr>
            <a:r>
              <a:rPr lang="tr-TR" sz="1400" dirty="0"/>
              <a:t>Hedef davranışların sergileneceği durumdan hemen önce öğrenciye öykü okunarak da uygulanabilir.</a:t>
            </a:r>
          </a:p>
          <a:p>
            <a:pPr lvl="0">
              <a:buFont typeface="Wingdings" pitchFamily="2" charset="2"/>
              <a:buChar char="ü"/>
            </a:pPr>
            <a:r>
              <a:rPr lang="tr-TR" sz="1400" dirty="0"/>
              <a:t>Öğrenci hedef davranışı bağımsız gerçekleştirinceye kadar uygulamaya devam edilir.   </a:t>
            </a:r>
          </a:p>
          <a:p>
            <a:pPr>
              <a:buFont typeface="Wingdings" pitchFamily="2" charset="2"/>
              <a:buChar char="ü"/>
            </a:pPr>
            <a:endParaRPr lang="tr-TR" sz="1400" dirty="0"/>
          </a:p>
        </p:txBody>
      </p:sp>
    </p:spTree>
    <p:extLst>
      <p:ext uri="{BB962C8B-B14F-4D97-AF65-F5344CB8AC3E}">
        <p14:creationId xmlns:p14="http://schemas.microsoft.com/office/powerpoint/2010/main" val="33707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260648"/>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Değerlendirme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latin typeface="Times New Roman"/>
                <a:ea typeface="Calibri"/>
              </a:rPr>
              <a:t>Öğrencinin </a:t>
            </a:r>
            <a:r>
              <a:rPr lang="tr-TR" sz="1800" dirty="0">
                <a:latin typeface="Times New Roman"/>
                <a:ea typeface="Calibri"/>
              </a:rPr>
              <a:t>belirlenen hedef davranışı sergileme performansı güç kartı uygulamasına başlanmadan ve uygulama devam ederken doğrudan gözlemlere (doğal gözlem başlığını gözden geçiriniz) yer verilerek </a:t>
            </a:r>
            <a:r>
              <a:rPr lang="tr-TR" sz="1800" dirty="0" smtClean="0">
                <a:latin typeface="Times New Roman"/>
                <a:ea typeface="Calibri"/>
              </a:rPr>
              <a:t>değerlendirilir. </a:t>
            </a:r>
            <a:endParaRPr lang="ru-RU" sz="1800" dirty="0" smtClean="0"/>
          </a:p>
        </p:txBody>
      </p:sp>
    </p:spTree>
    <p:extLst>
      <p:ext uri="{BB962C8B-B14F-4D97-AF65-F5344CB8AC3E}">
        <p14:creationId xmlns:p14="http://schemas.microsoft.com/office/powerpoint/2010/main" val="3846680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Silikleştirme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r>
              <a:rPr lang="tr-TR" sz="1800" dirty="0" smtClean="0"/>
              <a:t>Öğrenci </a:t>
            </a:r>
            <a:r>
              <a:rPr lang="tr-TR" sz="1800" dirty="0"/>
              <a:t>hedef davranışta ilerleme kaydetmeye başladığında artık silikleştirme çalışmalarına geçilir ve öğrenci hedef davranışı %80 ve üzerinde bir düzeyde sergilemeye başladığında artık uygulamaya son verilebilir. </a:t>
            </a:r>
            <a:endParaRPr lang="tr-TR" sz="1800" dirty="0" smtClean="0"/>
          </a:p>
          <a:p>
            <a:pPr marL="0" indent="0">
              <a:buNone/>
            </a:pPr>
            <a:endParaRPr lang="tr-TR" sz="1800" dirty="0"/>
          </a:p>
          <a:p>
            <a:pPr marL="0" indent="0">
              <a:buNone/>
            </a:pPr>
            <a:r>
              <a:rPr lang="tr-TR" sz="1800" dirty="0" smtClean="0"/>
              <a:t>Güç </a:t>
            </a:r>
            <a:r>
              <a:rPr lang="tr-TR" sz="1800" dirty="0"/>
              <a:t>kartı uygulamasında silikleştirme, senaryo ve güç kartından birisi geri çekilerek, görseller azaltılarak, güç kartı ve senaryodaki cümleler azaltılarak, okuma sıklığı azaltılarak ya da sunulan ipuçları, </a:t>
            </a:r>
            <a:r>
              <a:rPr lang="tr-TR" sz="1800" dirty="0" err="1"/>
              <a:t>pekiştireçler</a:t>
            </a:r>
            <a:r>
              <a:rPr lang="tr-TR" sz="1800" dirty="0"/>
              <a:t> ve becerinin sergileneceği ortama geçilmesi geciktirilerek yapılabilir </a:t>
            </a:r>
            <a:endParaRPr lang="ru-RU" sz="1800" dirty="0" smtClean="0"/>
          </a:p>
        </p:txBody>
      </p:sp>
    </p:spTree>
    <p:extLst>
      <p:ext uri="{BB962C8B-B14F-4D97-AF65-F5344CB8AC3E}">
        <p14:creationId xmlns:p14="http://schemas.microsoft.com/office/powerpoint/2010/main" val="152887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81200" y="1196752"/>
            <a:ext cx="6449566" cy="4446240"/>
          </a:xfrm>
        </p:spPr>
        <p:txBody>
          <a:bodyPr/>
          <a:lstStyle/>
          <a:p>
            <a:pPr marL="0" indent="0">
              <a:buNone/>
            </a:pPr>
            <a:r>
              <a:rPr lang="tr-TR" sz="1000" dirty="0" smtClean="0"/>
              <a:t> </a:t>
            </a:r>
            <a:r>
              <a:rPr lang="tr-TR" sz="1000" dirty="0" err="1"/>
              <a:t>Coogle</a:t>
            </a:r>
            <a:r>
              <a:rPr lang="tr-TR" sz="1000" dirty="0"/>
              <a:t>, C. G., </a:t>
            </a:r>
            <a:r>
              <a:rPr lang="tr-TR" sz="1000" dirty="0" err="1"/>
              <a:t>Ahmed</a:t>
            </a:r>
            <a:r>
              <a:rPr lang="tr-TR" sz="1000" dirty="0"/>
              <a:t>, S., </a:t>
            </a:r>
            <a:r>
              <a:rPr lang="tr-TR" sz="1000" dirty="0" err="1"/>
              <a:t>Aljaffal</a:t>
            </a:r>
            <a:r>
              <a:rPr lang="tr-TR" sz="1000" dirty="0"/>
              <a:t>, M. A., </a:t>
            </a:r>
            <a:r>
              <a:rPr lang="tr-TR" sz="1000" dirty="0" err="1"/>
              <a:t>Alsheef</a:t>
            </a:r>
            <a:r>
              <a:rPr lang="tr-TR" sz="1000" dirty="0"/>
              <a:t>, M. Y. &amp; Hamdi, H. A. (2017). </a:t>
            </a:r>
            <a:r>
              <a:rPr lang="tr-TR" sz="1000" dirty="0" err="1"/>
              <a:t>Social</a:t>
            </a:r>
            <a:r>
              <a:rPr lang="tr-TR" sz="1000" dirty="0"/>
              <a:t> </a:t>
            </a:r>
            <a:r>
              <a:rPr lang="tr-TR" sz="1000" dirty="0" err="1"/>
              <a:t>narrative</a:t>
            </a:r>
            <a:r>
              <a:rPr lang="tr-TR" sz="1000" dirty="0"/>
              <a:t> </a:t>
            </a:r>
            <a:r>
              <a:rPr lang="tr-TR" sz="1000" dirty="0" err="1"/>
              <a:t>strategies</a:t>
            </a:r>
            <a:r>
              <a:rPr lang="tr-TR" sz="1000" dirty="0"/>
              <a:t> </a:t>
            </a:r>
            <a:r>
              <a:rPr lang="tr-TR" sz="1000" dirty="0" err="1"/>
              <a:t>to</a:t>
            </a:r>
            <a:r>
              <a:rPr lang="tr-TR" sz="1000" dirty="0"/>
              <a:t> </a:t>
            </a:r>
            <a:r>
              <a:rPr lang="tr-TR" sz="1000" dirty="0" err="1"/>
              <a:t>support</a:t>
            </a:r>
            <a:r>
              <a:rPr lang="tr-TR" sz="1000" dirty="0"/>
              <a:t> </a:t>
            </a:r>
            <a:r>
              <a:rPr lang="tr-TR" sz="1000" dirty="0" err="1"/>
              <a:t>children</a:t>
            </a:r>
            <a:r>
              <a:rPr lang="tr-TR" sz="1000" dirty="0"/>
              <a:t> </a:t>
            </a:r>
            <a:r>
              <a:rPr lang="tr-TR" sz="1000" dirty="0" err="1"/>
              <a:t>with</a:t>
            </a:r>
            <a:r>
              <a:rPr lang="tr-TR" sz="1000" dirty="0"/>
              <a:t> </a:t>
            </a:r>
            <a:r>
              <a:rPr lang="tr-TR" sz="1000" dirty="0" err="1"/>
              <a:t>autism</a:t>
            </a:r>
            <a:r>
              <a:rPr lang="tr-TR" sz="1000" dirty="0"/>
              <a:t> </a:t>
            </a:r>
            <a:r>
              <a:rPr lang="tr-TR" sz="1000" dirty="0" err="1"/>
              <a:t>spectrum</a:t>
            </a:r>
            <a:r>
              <a:rPr lang="tr-TR" sz="1000" dirty="0"/>
              <a:t> </a:t>
            </a:r>
            <a:r>
              <a:rPr lang="tr-TR" sz="1000" dirty="0" err="1"/>
              <a:t>disorder</a:t>
            </a:r>
            <a:r>
              <a:rPr lang="tr-TR" sz="1000" dirty="0"/>
              <a:t>. </a:t>
            </a:r>
            <a:r>
              <a:rPr lang="tr-TR" sz="1000" i="1" dirty="0" err="1"/>
              <a:t>Early</a:t>
            </a:r>
            <a:r>
              <a:rPr lang="tr-TR" sz="1000" i="1" dirty="0"/>
              <a:t> </a:t>
            </a:r>
            <a:r>
              <a:rPr lang="tr-TR" sz="1000" i="1" dirty="0" err="1"/>
              <a:t>Childhood</a:t>
            </a:r>
            <a:r>
              <a:rPr lang="tr-TR" sz="1000" i="1" dirty="0"/>
              <a:t> </a:t>
            </a:r>
            <a:r>
              <a:rPr lang="tr-TR" sz="1000" i="1" dirty="0" err="1"/>
              <a:t>Education</a:t>
            </a:r>
            <a:r>
              <a:rPr lang="tr-TR" sz="1000" i="1" dirty="0"/>
              <a:t> </a:t>
            </a:r>
            <a:r>
              <a:rPr lang="tr-TR" sz="1000" i="1" dirty="0" err="1"/>
              <a:t>Journal</a:t>
            </a:r>
            <a:r>
              <a:rPr lang="tr-TR" sz="1000" i="1" dirty="0"/>
              <a:t>, 46</a:t>
            </a:r>
            <a:r>
              <a:rPr lang="tr-TR" sz="1000" dirty="0"/>
              <a:t>(4), 445–450.  </a:t>
            </a:r>
            <a:r>
              <a:rPr lang="tr-TR" sz="1000" u="sng" dirty="0" smtClean="0"/>
              <a:t>10.1007/s10643-017-0873-7</a:t>
            </a:r>
          </a:p>
          <a:p>
            <a:pPr marL="0" indent="0">
              <a:buNone/>
            </a:pPr>
            <a:r>
              <a:rPr lang="tr-TR" sz="1000" i="1" dirty="0"/>
              <a:t> </a:t>
            </a:r>
            <a:r>
              <a:rPr lang="tr-TR" sz="1000" dirty="0" err="1"/>
              <a:t>Davis</a:t>
            </a:r>
            <a:r>
              <a:rPr lang="tr-TR" sz="1000" dirty="0"/>
              <a:t>, K. M., </a:t>
            </a:r>
            <a:r>
              <a:rPr lang="tr-TR" sz="1000" dirty="0" err="1"/>
              <a:t>Boon</a:t>
            </a:r>
            <a:r>
              <a:rPr lang="tr-TR" sz="1000" dirty="0"/>
              <a:t>, R. T., </a:t>
            </a:r>
            <a:r>
              <a:rPr lang="tr-TR" sz="1000" dirty="0" err="1"/>
              <a:t>Cihak</a:t>
            </a:r>
            <a:r>
              <a:rPr lang="tr-TR" sz="1000" dirty="0"/>
              <a:t>, D. F., &amp; </a:t>
            </a:r>
            <a:r>
              <a:rPr lang="tr-TR" sz="1000" dirty="0" err="1"/>
              <a:t>Fore</a:t>
            </a:r>
            <a:r>
              <a:rPr lang="tr-TR" sz="1000" dirty="0"/>
              <a:t>, C. (2010). </a:t>
            </a:r>
            <a:r>
              <a:rPr lang="tr-TR" sz="1000" dirty="0" err="1"/>
              <a:t>Power</a:t>
            </a:r>
            <a:r>
              <a:rPr lang="tr-TR" sz="1000" dirty="0"/>
              <a:t> </a:t>
            </a:r>
            <a:r>
              <a:rPr lang="tr-TR" sz="1000" dirty="0" err="1"/>
              <a:t>cards</a:t>
            </a:r>
            <a:r>
              <a:rPr lang="tr-TR" sz="1000" dirty="0"/>
              <a:t> </a:t>
            </a:r>
            <a:r>
              <a:rPr lang="tr-TR" sz="1000" dirty="0" err="1"/>
              <a:t>to</a:t>
            </a:r>
            <a:r>
              <a:rPr lang="tr-TR" sz="1000" dirty="0"/>
              <a:t> </a:t>
            </a:r>
            <a:r>
              <a:rPr lang="tr-TR" sz="1000" dirty="0" err="1"/>
              <a:t>improve</a:t>
            </a:r>
            <a:r>
              <a:rPr lang="tr-TR" sz="1000" dirty="0"/>
              <a:t> </a:t>
            </a:r>
            <a:r>
              <a:rPr lang="tr-TR" sz="1000" dirty="0" err="1"/>
              <a:t>conversational</a:t>
            </a:r>
            <a:r>
              <a:rPr lang="tr-TR" sz="1000" dirty="0"/>
              <a:t> </a:t>
            </a:r>
            <a:r>
              <a:rPr lang="tr-TR" sz="1000" dirty="0" err="1"/>
              <a:t>skills</a:t>
            </a:r>
            <a:r>
              <a:rPr lang="tr-TR" sz="1000" dirty="0"/>
              <a:t> in </a:t>
            </a:r>
            <a:r>
              <a:rPr lang="tr-TR" sz="1000" dirty="0" err="1"/>
              <a:t>adolescents</a:t>
            </a:r>
            <a:r>
              <a:rPr lang="tr-TR" sz="1000" dirty="0"/>
              <a:t> </a:t>
            </a:r>
            <a:r>
              <a:rPr lang="tr-TR" sz="1000" dirty="0" err="1"/>
              <a:t>with</a:t>
            </a:r>
            <a:r>
              <a:rPr lang="tr-TR" sz="1000" dirty="0"/>
              <a:t> </a:t>
            </a:r>
            <a:r>
              <a:rPr lang="tr-TR" sz="1000" dirty="0" err="1"/>
              <a:t>asperger</a:t>
            </a:r>
            <a:r>
              <a:rPr lang="tr-TR" sz="1000" dirty="0"/>
              <a:t> </a:t>
            </a:r>
            <a:r>
              <a:rPr lang="tr-TR" sz="1000" dirty="0" err="1"/>
              <a:t>syndrome</a:t>
            </a:r>
            <a:r>
              <a:rPr lang="tr-TR" sz="1000" dirty="0"/>
              <a:t>. </a:t>
            </a:r>
            <a:r>
              <a:rPr lang="tr-TR" sz="1000" i="1" dirty="0" err="1"/>
              <a:t>Focus</a:t>
            </a:r>
            <a:r>
              <a:rPr lang="tr-TR" sz="1000" i="1" dirty="0"/>
              <a:t> on </a:t>
            </a:r>
            <a:r>
              <a:rPr lang="tr-TR" sz="1000" i="1" dirty="0" err="1"/>
              <a:t>Autism</a:t>
            </a:r>
            <a:r>
              <a:rPr lang="tr-TR" sz="1000" i="1" dirty="0"/>
              <a:t> </a:t>
            </a:r>
            <a:r>
              <a:rPr lang="tr-TR" sz="1000" i="1" dirty="0" err="1"/>
              <a:t>and</a:t>
            </a:r>
            <a:r>
              <a:rPr lang="tr-TR" sz="1000" i="1" dirty="0"/>
              <a:t> </a:t>
            </a:r>
            <a:r>
              <a:rPr lang="tr-TR" sz="1000" i="1" dirty="0" err="1"/>
              <a:t>Other</a:t>
            </a:r>
            <a:r>
              <a:rPr lang="tr-TR" sz="1000" i="1" dirty="0"/>
              <a:t> </a:t>
            </a:r>
            <a:r>
              <a:rPr lang="tr-TR" sz="1000" i="1" dirty="0" err="1"/>
              <a:t>Developmental</a:t>
            </a:r>
            <a:r>
              <a:rPr lang="tr-TR" sz="1000" i="1" dirty="0"/>
              <a:t> </a:t>
            </a:r>
            <a:r>
              <a:rPr lang="tr-TR" sz="1000" i="1" dirty="0" err="1"/>
              <a:t>Disabilities</a:t>
            </a:r>
            <a:r>
              <a:rPr lang="tr-TR" sz="1000" dirty="0"/>
              <a:t>, </a:t>
            </a:r>
            <a:r>
              <a:rPr lang="tr-TR" sz="1000" i="1" dirty="0"/>
              <a:t>25</a:t>
            </a:r>
            <a:r>
              <a:rPr lang="tr-TR" sz="1000" dirty="0"/>
              <a:t>(1), 12-22. </a:t>
            </a:r>
            <a:r>
              <a:rPr lang="tr-TR" sz="1000" u="sng" dirty="0">
                <a:hlinkClick r:id="rId4"/>
              </a:rPr>
              <a:t>https://</a:t>
            </a:r>
            <a:r>
              <a:rPr lang="tr-TR" sz="1000" u="sng" dirty="0" smtClean="0">
                <a:hlinkClick r:id="rId4"/>
              </a:rPr>
              <a:t>doi.org/10.1177/1088357609354299</a:t>
            </a:r>
            <a:endParaRPr lang="tr-TR" sz="1000" dirty="0"/>
          </a:p>
          <a:p>
            <a:pPr marL="0" indent="0">
              <a:buNone/>
            </a:pPr>
            <a:r>
              <a:rPr lang="tr-TR" sz="1100" dirty="0" smtClean="0"/>
              <a:t>Güleç-Aslan</a:t>
            </a:r>
            <a:r>
              <a:rPr lang="tr-TR" sz="1100" dirty="0"/>
              <a:t>, Y. (2020). </a:t>
            </a:r>
            <a:r>
              <a:rPr lang="tr-TR" sz="1100" i="1" dirty="0"/>
              <a:t>Güç kartı stratejisi: Otizm spektrum bozukluğu olan bireylere yönelik öykü temelli bir uygulama.</a:t>
            </a:r>
            <a:r>
              <a:rPr lang="tr-TR" sz="1100" dirty="0"/>
              <a:t> Vize Akademik.</a:t>
            </a:r>
          </a:p>
          <a:p>
            <a:pPr marL="0" indent="0">
              <a:buNone/>
            </a:pPr>
            <a:endParaRPr lang="tr-TR" sz="1100" dirty="0"/>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99</TotalTime>
  <Words>636</Words>
  <Application>Microsoft Office PowerPoint</Application>
  <PresentationFormat>Ekran Gösterisi (4:3)</PresentationFormat>
  <Paragraphs>53</Paragraphs>
  <Slides>8</Slides>
  <Notes>8</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powerpoint-template-24</vt:lpstr>
      <vt:lpstr>Güç Kartlarıyla Sosyal Beceri Öğretimi </vt:lpstr>
      <vt:lpstr> Güç Kartı</vt:lpstr>
      <vt:lpstr>  İzlenecek Adımlar </vt:lpstr>
      <vt:lpstr>Hazırlama </vt:lpstr>
      <vt:lpstr>   Uygulama </vt:lpstr>
      <vt:lpstr> Değerlendirme </vt:lpstr>
      <vt:lpstr>   Silikleştirme </vt:lpstr>
      <vt:lpstr>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ASUS</cp:lastModifiedBy>
  <cp:revision>24</cp:revision>
  <dcterms:created xsi:type="dcterms:W3CDTF">2012-04-20T20:16:23Z</dcterms:created>
  <dcterms:modified xsi:type="dcterms:W3CDTF">2021-03-03T19:46:05Z</dcterms:modified>
</cp:coreProperties>
</file>